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8" r:id="rId2"/>
    <p:sldId id="261" r:id="rId3"/>
    <p:sldId id="272" r:id="rId4"/>
    <p:sldId id="269" r:id="rId5"/>
    <p:sldId id="256" r:id="rId6"/>
    <p:sldId id="265" r:id="rId7"/>
    <p:sldId id="259" r:id="rId8"/>
    <p:sldId id="266" r:id="rId9"/>
    <p:sldId id="27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87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7E922-EB7F-46E6-9596-1C18CF2E9430}" type="datetimeFigureOut">
              <a:rPr lang="el-GR" smtClean="0"/>
              <a:t>9/5/2023</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1ABF-FFBB-400D-BB90-2AE9F11D3440}" type="slidenum">
              <a:rPr lang="el-GR" smtClean="0"/>
              <a:t>‹#›</a:t>
            </a:fld>
            <a:endParaRPr lang="el-GR"/>
          </a:p>
        </p:txBody>
      </p:sp>
    </p:spTree>
    <p:extLst>
      <p:ext uri="{BB962C8B-B14F-4D97-AF65-F5344CB8AC3E}">
        <p14:creationId xmlns:p14="http://schemas.microsoft.com/office/powerpoint/2010/main" val="109696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D4B91ABF-FFBB-400D-BB90-2AE9F11D3440}" type="slidenum">
              <a:rPr lang="el-GR" smtClean="0"/>
              <a:t>3</a:t>
            </a:fld>
            <a:endParaRPr lang="el-GR"/>
          </a:p>
        </p:txBody>
      </p:sp>
    </p:spTree>
    <p:extLst>
      <p:ext uri="{BB962C8B-B14F-4D97-AF65-F5344CB8AC3E}">
        <p14:creationId xmlns:p14="http://schemas.microsoft.com/office/powerpoint/2010/main" val="605874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226A9A7-2AEF-4CF8-8C6D-5ED0AF36AE00}" type="datetimeFigureOut">
              <a:rPr lang="el-GR" smtClean="0"/>
              <a:pPr/>
              <a:t>9/5/2023</a:t>
            </a:fld>
            <a:endParaRPr lang="el-G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l-GR"/>
          </a:p>
        </p:txBody>
      </p:sp>
      <p:sp>
        <p:nvSpPr>
          <p:cNvPr id="6" name="Slide Number Placeholder 5"/>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6A9A7-2AEF-4CF8-8C6D-5ED0AF36AE00}" type="datetimeFigureOut">
              <a:rPr lang="el-GR" smtClean="0"/>
              <a:pPr/>
              <a:t>9/5/2023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226A9A7-2AEF-4CF8-8C6D-5ED0AF36AE00}" type="datetimeFigureOut">
              <a:rPr lang="el-GR" smtClean="0"/>
              <a:pPr/>
              <a:t>9/5/2023</a:t>
            </a:fld>
            <a:endParaRPr lang="el-GR"/>
          </a:p>
        </p:txBody>
      </p:sp>
      <p:sp>
        <p:nvSpPr>
          <p:cNvPr id="5" name="Footer Placeholder 4"/>
          <p:cNvSpPr>
            <a:spLocks noGrp="1"/>
          </p:cNvSpPr>
          <p:nvPr>
            <p:ph type="ftr" sz="quarter" idx="11"/>
          </p:nvPr>
        </p:nvSpPr>
        <p:spPr>
          <a:xfrm>
            <a:off x="804672" y="6227064"/>
            <a:ext cx="10588752" cy="320040"/>
          </a:xfrm>
        </p:spPr>
        <p:txBody>
          <a:bodyPr/>
          <a:lstStyle/>
          <a:p>
            <a:endParaRPr lang="el-GR"/>
          </a:p>
        </p:txBody>
      </p:sp>
      <p:sp>
        <p:nvSpPr>
          <p:cNvPr id="6" name="Slide Number Placeholder 5"/>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26A9A7-2AEF-4CF8-8C6D-5ED0AF36AE00}" type="datetimeFigureOut">
              <a:rPr lang="el-GR" smtClean="0"/>
              <a:pPr/>
              <a:t>9/5/2023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6A9A7-2AEF-4CF8-8C6D-5ED0AF36AE00}" type="datetimeFigureOut">
              <a:rPr lang="el-GR" smtClean="0"/>
              <a:pPr/>
              <a:t>9/5/2023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226A9A7-2AEF-4CF8-8C6D-5ED0AF36AE00}" type="datetimeFigureOut">
              <a:rPr lang="el-GR" smtClean="0"/>
              <a:pPr/>
              <a:t>9/5/2023</a:t>
            </a:fld>
            <a:endParaRPr lang="el-G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l-GR"/>
          </a:p>
        </p:txBody>
      </p:sp>
      <p:sp>
        <p:nvSpPr>
          <p:cNvPr id="6" name="Slide Number Placeholder 5"/>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226A9A7-2AEF-4CF8-8C6D-5ED0AF36AE00}" type="datetimeFigureOut">
              <a:rPr lang="el-GR" smtClean="0"/>
              <a:pPr/>
              <a:t>9/5/2023</a:t>
            </a:fld>
            <a:endParaRPr lang="el-GR"/>
          </a:p>
        </p:txBody>
      </p:sp>
      <p:sp>
        <p:nvSpPr>
          <p:cNvPr id="6" name="Footer Placeholder 5"/>
          <p:cNvSpPr>
            <a:spLocks noGrp="1"/>
          </p:cNvSpPr>
          <p:nvPr>
            <p:ph type="ftr" sz="quarter" idx="11"/>
          </p:nvPr>
        </p:nvSpPr>
        <p:spPr>
          <a:xfrm>
            <a:off x="804672" y="6227064"/>
            <a:ext cx="10588752" cy="320040"/>
          </a:xfrm>
        </p:spPr>
        <p:txBody>
          <a:bodyPr/>
          <a:lstStyle/>
          <a:p>
            <a:endParaRPr lang="el-GR"/>
          </a:p>
        </p:txBody>
      </p:sp>
      <p:sp>
        <p:nvSpPr>
          <p:cNvPr id="7" name="Slide Number Placeholder 6"/>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226A9A7-2AEF-4CF8-8C6D-5ED0AF36AE00}" type="datetimeFigureOut">
              <a:rPr lang="el-GR" smtClean="0"/>
              <a:pPr/>
              <a:t>9/5/2023</a:t>
            </a:fld>
            <a:endParaRPr lang="el-GR"/>
          </a:p>
        </p:txBody>
      </p:sp>
      <p:sp>
        <p:nvSpPr>
          <p:cNvPr id="8" name="Footer Placeholder 7"/>
          <p:cNvSpPr>
            <a:spLocks noGrp="1"/>
          </p:cNvSpPr>
          <p:nvPr>
            <p:ph type="ftr" sz="quarter" idx="11"/>
          </p:nvPr>
        </p:nvSpPr>
        <p:spPr>
          <a:xfrm>
            <a:off x="804672" y="6227064"/>
            <a:ext cx="10588752" cy="320040"/>
          </a:xfrm>
        </p:spPr>
        <p:txBody>
          <a:bodyPr/>
          <a:lstStyle/>
          <a:p>
            <a:endParaRPr lang="el-GR"/>
          </a:p>
        </p:txBody>
      </p:sp>
      <p:sp>
        <p:nvSpPr>
          <p:cNvPr id="9" name="Slide Number Placeholder 8"/>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26A9A7-2AEF-4CF8-8C6D-5ED0AF36AE00}" type="datetimeFigureOut">
              <a:rPr lang="el-GR" smtClean="0"/>
              <a:pPr/>
              <a:t>9/5/2023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226A9A7-2AEF-4CF8-8C6D-5ED0AF36AE00}" type="datetimeFigureOut">
              <a:rPr lang="el-GR" smtClean="0"/>
              <a:pPr/>
              <a:t>9/5/2023</a:t>
            </a:fld>
            <a:endParaRPr lang="el-GR"/>
          </a:p>
        </p:txBody>
      </p:sp>
      <p:sp>
        <p:nvSpPr>
          <p:cNvPr id="3" name="Footer Placeholder 2"/>
          <p:cNvSpPr>
            <a:spLocks noGrp="1"/>
          </p:cNvSpPr>
          <p:nvPr>
            <p:ph type="ftr" sz="quarter" idx="11"/>
          </p:nvPr>
        </p:nvSpPr>
        <p:spPr>
          <a:xfrm>
            <a:off x="804672" y="6227064"/>
            <a:ext cx="10588752" cy="320040"/>
          </a:xfrm>
        </p:spPr>
        <p:txBody>
          <a:bodyPr/>
          <a:lstStyle/>
          <a:p>
            <a:endParaRPr lang="el-GR"/>
          </a:p>
        </p:txBody>
      </p:sp>
      <p:sp>
        <p:nvSpPr>
          <p:cNvPr id="4" name="Slide Number Placeholder 3"/>
          <p:cNvSpPr>
            <a:spLocks noGrp="1"/>
          </p:cNvSpPr>
          <p:nvPr>
            <p:ph type="sldNum" sz="quarter" idx="12"/>
          </p:nvPr>
        </p:nvSpPr>
        <p:spPr>
          <a:xfrm>
            <a:off x="10469880"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6A9A7-2AEF-4CF8-8C6D-5ED0AF36AE00}" type="datetimeFigureOut">
              <a:rPr lang="el-GR" smtClean="0"/>
              <a:pPr/>
              <a:t>9/5/2023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DD62E4C2-6758-4388-B429-2EF83B1ECD74}"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226A9A7-2AEF-4CF8-8C6D-5ED0AF36AE00}" type="datetimeFigureOut">
              <a:rPr lang="el-GR" smtClean="0"/>
              <a:pPr/>
              <a:t>9/5/2023</a:t>
            </a:fld>
            <a:endParaRPr lang="el-GR"/>
          </a:p>
        </p:txBody>
      </p:sp>
      <p:sp>
        <p:nvSpPr>
          <p:cNvPr id="6" name="Footer Placeholder 5"/>
          <p:cNvSpPr>
            <a:spLocks noGrp="1"/>
          </p:cNvSpPr>
          <p:nvPr>
            <p:ph type="ftr" sz="quarter" idx="11"/>
          </p:nvPr>
        </p:nvSpPr>
        <p:spPr>
          <a:xfrm>
            <a:off x="804672" y="6227064"/>
            <a:ext cx="5942203" cy="320040"/>
          </a:xfrm>
        </p:spPr>
        <p:txBody>
          <a:bodyPr/>
          <a:lstStyle/>
          <a:p>
            <a:endParaRPr lang="el-GR"/>
          </a:p>
        </p:txBody>
      </p:sp>
      <p:sp>
        <p:nvSpPr>
          <p:cNvPr id="7" name="Slide Number Placeholder 6"/>
          <p:cNvSpPr>
            <a:spLocks noGrp="1"/>
          </p:cNvSpPr>
          <p:nvPr>
            <p:ph type="sldNum" sz="quarter" idx="12"/>
          </p:nvPr>
        </p:nvSpPr>
        <p:spPr>
          <a:xfrm>
            <a:off x="5828377" y="320040"/>
            <a:ext cx="914400" cy="320040"/>
          </a:xfrm>
        </p:spPr>
        <p:txBody>
          <a:bodyPr/>
          <a:lstStyle/>
          <a:p>
            <a:fld id="{DD62E4C2-6758-4388-B429-2EF83B1ECD74}" type="slidenum">
              <a:rPr lang="el-GR" smtClean="0"/>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226A9A7-2AEF-4CF8-8C6D-5ED0AF36AE00}" type="datetimeFigureOut">
              <a:rPr lang="el-GR" smtClean="0"/>
              <a:pPr/>
              <a:t>9/5/2023</a:t>
            </a:fld>
            <a:endParaRPr lang="el-G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D62E4C2-6758-4388-B429-2EF83B1ECD74}" type="slidenum">
              <a:rPr lang="el-GR" smtClean="0"/>
              <a:pPr/>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9305" y="958789"/>
            <a:ext cx="9179511" cy="42790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Tx/>
              <a:buSzTx/>
              <a:buFontTx/>
            </a:pPr>
            <a:r>
              <a:rPr lang="en-US" sz="2700" dirty="0">
                <a:solidFill>
                  <a:srgbClr val="343B45"/>
                </a:solidFill>
                <a:latin typeface="Roboto" panose="02000000000000000000" pitchFamily="2" charset="0"/>
                <a:ea typeface="+mn-ea"/>
                <a:cs typeface="+mn-cs"/>
              </a:rPr>
              <a:t>Contact Details</a:t>
            </a:r>
          </a:p>
        </p:txBody>
      </p:sp>
      <p:sp>
        <p:nvSpPr>
          <p:cNvPr id="3" name="Content Placeholder 2"/>
          <p:cNvSpPr>
            <a:spLocks noGrp="1"/>
          </p:cNvSpPr>
          <p:nvPr>
            <p:ph idx="1"/>
          </p:nvPr>
        </p:nvSpPr>
        <p:spPr>
          <a:xfrm>
            <a:off x="5101856" y="418702"/>
            <a:ext cx="4526776" cy="3159444"/>
          </a:xfrm>
        </p:spPr>
        <p:txBody>
          <a:bodyPr/>
          <a:lstStyle/>
          <a:p>
            <a:pPr marL="0" algn="l"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Pic: </a:t>
            </a:r>
            <a:r>
              <a:rPr lang="el-GR" altLang="el-GR" sz="2100" noProof="0" dirty="0" err="1">
                <a:ln>
                  <a:noFill/>
                </a:ln>
                <a:solidFill>
                  <a:srgbClr val="202124"/>
                </a:solidFill>
                <a:uLnTx/>
                <a:uFillTx/>
                <a:latin typeface="+mj-lt"/>
                <a:cs typeface="+mj-lt"/>
              </a:rPr>
              <a:t>Mitropo</a:t>
            </a:r>
            <a:r>
              <a:rPr lang="en-US" altLang="el-GR" sz="2100" noProof="0" dirty="0">
                <a:ln>
                  <a:noFill/>
                </a:ln>
                <a:solidFill>
                  <a:srgbClr val="202124"/>
                </a:solidFill>
                <a:uLnTx/>
                <a:uFillTx/>
                <a:latin typeface="+mj-lt"/>
                <a:cs typeface="+mj-lt"/>
              </a:rPr>
              <a:t>y</a:t>
            </a:r>
            <a:r>
              <a:rPr lang="el-GR" altLang="el-GR" sz="2100" noProof="0" dirty="0" err="1">
                <a:ln>
                  <a:noFill/>
                </a:ln>
                <a:solidFill>
                  <a:srgbClr val="202124"/>
                </a:solidFill>
                <a:uLnTx/>
                <a:uFillTx/>
                <a:latin typeface="+mj-lt"/>
                <a:cs typeface="+mj-lt"/>
              </a:rPr>
              <a:t>los</a:t>
            </a:r>
            <a:r>
              <a:rPr lang="el-GR" altLang="el-GR" sz="2100" noProof="0" dirty="0">
                <a:ln>
                  <a:noFill/>
                </a:ln>
                <a:solidFill>
                  <a:srgbClr val="202124"/>
                </a:solidFill>
                <a:uLnTx/>
                <a:uFillTx/>
                <a:latin typeface="+mj-lt"/>
                <a:cs typeface="+mj-lt"/>
              </a:rPr>
              <a:t> Ioannis</a:t>
            </a:r>
          </a:p>
          <a:p>
            <a:pPr marL="0" algn="l" eaLnBrk="0" fontAlgn="base" hangingPunct="0">
              <a:lnSpc>
                <a:spcPct val="100000"/>
              </a:lnSpc>
              <a:buClrTx/>
              <a:buSzTx/>
              <a:buFontTx/>
              <a:buNone/>
              <a:defRPr/>
            </a:pPr>
            <a:r>
              <a:rPr lang="el-GR" altLang="el-GR" sz="2100" noProof="0" dirty="0" err="1">
                <a:ln>
                  <a:noFill/>
                </a:ln>
                <a:solidFill>
                  <a:srgbClr val="202124"/>
                </a:solidFill>
                <a:uLnTx/>
                <a:uFillTx/>
                <a:latin typeface="+mj-lt"/>
                <a:cs typeface="+mj-lt"/>
              </a:rPr>
              <a:t>Tel</a:t>
            </a:r>
            <a:r>
              <a:rPr lang="el-GR" altLang="el-GR" sz="2100" noProof="0" dirty="0">
                <a:ln>
                  <a:noFill/>
                </a:ln>
                <a:solidFill>
                  <a:srgbClr val="202124"/>
                </a:solidFill>
                <a:uLnTx/>
                <a:uFillTx/>
                <a:latin typeface="+mj-lt"/>
                <a:cs typeface="+mj-lt"/>
              </a:rPr>
              <a:t>./</a:t>
            </a:r>
            <a:r>
              <a:rPr lang="en-US" altLang="el-GR" sz="2100" noProof="0" dirty="0">
                <a:ln>
                  <a:noFill/>
                </a:ln>
                <a:solidFill>
                  <a:srgbClr val="202124"/>
                </a:solidFill>
                <a:uLnTx/>
                <a:uFillTx/>
                <a:latin typeface="+mj-lt"/>
                <a:cs typeface="+mj-lt"/>
              </a:rPr>
              <a:t>F</a:t>
            </a:r>
            <a:r>
              <a:rPr lang="el-GR" altLang="el-GR" sz="2100" noProof="0" dirty="0" err="1">
                <a:ln>
                  <a:noFill/>
                </a:ln>
                <a:solidFill>
                  <a:srgbClr val="202124"/>
                </a:solidFill>
                <a:uLnTx/>
                <a:uFillTx/>
                <a:latin typeface="+mj-lt"/>
                <a:cs typeface="+mj-lt"/>
              </a:rPr>
              <a:t>ax</a:t>
            </a:r>
            <a:r>
              <a:rPr lang="el-GR" altLang="el-GR" sz="2100" noProof="0" dirty="0">
                <a:ln>
                  <a:noFill/>
                </a:ln>
                <a:solidFill>
                  <a:srgbClr val="202124"/>
                </a:solidFill>
                <a:uLnTx/>
                <a:uFillTx/>
                <a:latin typeface="+mj-lt"/>
                <a:cs typeface="+mj-lt"/>
              </a:rPr>
              <a:t>.:  210 42.22.632</a:t>
            </a:r>
          </a:p>
          <a:p>
            <a:pPr marL="0" algn="l"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E-mail: giannismitropoylos@yahoo.gr</a:t>
            </a:r>
          </a:p>
          <a:p>
            <a:pPr marL="0" algn="l"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Mob: +30 6984.77.99.95</a:t>
            </a:r>
          </a:p>
          <a:p>
            <a:pPr marL="0" indent="0">
              <a:buNone/>
            </a:pPr>
            <a:endParaRPr lang="el-G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1856" y="3273778"/>
            <a:ext cx="4787900" cy="266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343B45"/>
                </a:solidFill>
                <a:latin typeface="Roboto" panose="02000000000000000000" pitchFamily="2" charset="0"/>
                <a:ea typeface="+mn-ea"/>
                <a:cs typeface="+mn-cs"/>
              </a:rPr>
              <a:t>Ground Freight Services include:</a:t>
            </a:r>
            <a:br>
              <a:rPr lang="el-GR" sz="2700" dirty="0">
                <a:solidFill>
                  <a:srgbClr val="343B45"/>
                </a:solidFill>
                <a:latin typeface="Roboto" panose="02000000000000000000" pitchFamily="2" charset="0"/>
                <a:ea typeface="+mn-ea"/>
                <a:cs typeface="+mn-cs"/>
              </a:rPr>
            </a:br>
            <a:r>
              <a:rPr lang="en-US" sz="2700" dirty="0">
                <a:solidFill>
                  <a:srgbClr val="343B45"/>
                </a:solidFill>
                <a:latin typeface="Roboto" panose="02000000000000000000" pitchFamily="2" charset="0"/>
                <a:ea typeface="+mn-ea"/>
                <a:cs typeface="+mn-cs"/>
              </a:rPr>
              <a:t>Truckload Services – Domestic border</a:t>
            </a:r>
            <a:br>
              <a:rPr lang="el-GR" sz="2700" dirty="0">
                <a:solidFill>
                  <a:srgbClr val="343B45"/>
                </a:solidFill>
                <a:latin typeface="Roboto" panose="02000000000000000000" pitchFamily="2" charset="0"/>
                <a:ea typeface="+mn-ea"/>
                <a:cs typeface="+mn-cs"/>
              </a:rPr>
            </a:br>
            <a:endParaRPr lang="el-GR" sz="2700" dirty="0">
              <a:solidFill>
                <a:srgbClr val="343B45"/>
              </a:solidFill>
              <a:latin typeface="Roboto" panose="02000000000000000000" pitchFamily="2" charset="0"/>
              <a:ea typeface="+mn-ea"/>
              <a:cs typeface="+mn-cs"/>
            </a:endParaRPr>
          </a:p>
        </p:txBody>
      </p:sp>
      <p:sp>
        <p:nvSpPr>
          <p:cNvPr id="3" name="Content Placeholder 2"/>
          <p:cNvSpPr>
            <a:spLocks noGrp="1"/>
          </p:cNvSpPr>
          <p:nvPr>
            <p:ph idx="1"/>
          </p:nvPr>
        </p:nvSpPr>
        <p:spPr>
          <a:xfrm>
            <a:off x="5118735" y="170815"/>
            <a:ext cx="6282055" cy="5881370"/>
          </a:xfrm>
        </p:spPr>
        <p:txBody>
          <a:bodyPr/>
          <a:lstStyle/>
          <a:p>
            <a:pPr marL="0" algn="just"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The distribution of goods is an important link in the supply chain. Experience and reliability are necessary conditions for all products to be delivered safely and consistently to their final recipients. </a:t>
            </a:r>
            <a:endParaRPr lang="en-US" altLang="el-GR" sz="2100" noProof="0" dirty="0">
              <a:ln>
                <a:noFill/>
              </a:ln>
              <a:solidFill>
                <a:srgbClr val="202124"/>
              </a:solidFill>
              <a:uLnTx/>
              <a:uFillTx/>
              <a:latin typeface="+mj-lt"/>
              <a:cs typeface="+mj-lt"/>
            </a:endParaRPr>
          </a:p>
          <a:p>
            <a:pPr marL="0" algn="just" eaLnBrk="0" fontAlgn="base" hangingPunct="0">
              <a:lnSpc>
                <a:spcPct val="100000"/>
              </a:lnSpc>
              <a:buClrTx/>
              <a:buSzTx/>
              <a:buFontTx/>
              <a:buNone/>
              <a:defRPr/>
            </a:pPr>
            <a:r>
              <a:rPr lang="el-GR" altLang="el-GR" sz="2100" noProof="0" dirty="0">
                <a:ln>
                  <a:noFill/>
                </a:ln>
                <a:solidFill>
                  <a:srgbClr val="202124"/>
                </a:solidFill>
                <a:uLnTx/>
                <a:uFillTx/>
                <a:latin typeface="+mj-lt"/>
                <a:cs typeface="+mj-lt"/>
              </a:rPr>
              <a:t>EAGLE COURIER processes all the data related to the deliveries it undertakes, organizing specialized programs, so that every time it ensures the satisfaction of its customers in the shortest time and at the lowest possible cost.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Εικόνα 7" descr="Εικόνα που περιέχει κείμενο, εσωτερικό, τοίχος, έπιπλα&#10;&#10;Περιγραφή που δημιουργήθηκε αυτόματα"/>
          <p:cNvPicPr>
            <a:picLocks noChangeAspect="1"/>
          </p:cNvPicPr>
          <p:nvPr/>
        </p:nvPicPr>
        <p:blipFill rotWithShape="1">
          <a:blip r:embed="rId3" cstate="print">
            <a:extLst>
              <a:ext uri="{28A0092B-C50C-407E-A947-70E740481C1C}">
                <a14:useLocalDpi xmlns:a14="http://schemas.microsoft.com/office/drawing/2010/main" val="0"/>
              </a:ext>
            </a:extLst>
          </a:blip>
          <a:srcRect l="12066" r="7180" b="4"/>
          <a:stretch>
            <a:fillRect/>
          </a:stretch>
        </p:blipFill>
        <p:spPr>
          <a:xfrm>
            <a:off x="8529319" y="0"/>
            <a:ext cx="3662680" cy="3401558"/>
          </a:xfrm>
          <a:prstGeom prst="rect">
            <a:avLst/>
          </a:prstGeom>
          <a:ln>
            <a:noFill/>
          </a:ln>
          <a:effectLst>
            <a:outerShdw blurRad="292100" dist="139700" dir="2700000" algn="tl" rotWithShape="0">
              <a:srgbClr val="333333">
                <a:alpha val="65000"/>
              </a:srgbClr>
            </a:outerShdw>
          </a:effectLst>
        </p:spPr>
      </p:pic>
      <p:pic>
        <p:nvPicPr>
          <p:cNvPr id="4" name="Εικόνα 3" descr="Εικόνα που περιέχει κτίριο, δάπεδο, εσωτερικό, υπόγειο&#10;&#10;Περιγραφή που δημιουργήθηκε αυτόματα"/>
          <p:cNvPicPr>
            <a:picLocks noChangeAspect="1"/>
          </p:cNvPicPr>
          <p:nvPr/>
        </p:nvPicPr>
        <p:blipFill rotWithShape="1">
          <a:blip r:embed="rId4" cstate="print">
            <a:extLst>
              <a:ext uri="{28A0092B-C50C-407E-A947-70E740481C1C}">
                <a14:useLocalDpi xmlns:a14="http://schemas.microsoft.com/office/drawing/2010/main" val="0"/>
              </a:ext>
            </a:extLst>
          </a:blip>
          <a:srcRect t="11694" b="26355"/>
          <a:stretch>
            <a:fillRect/>
          </a:stretch>
        </p:blipFill>
        <p:spPr>
          <a:xfrm>
            <a:off x="1074054" y="54874"/>
            <a:ext cx="4118110" cy="3401558"/>
          </a:xfrm>
          <a:prstGeom prst="rect">
            <a:avLst/>
          </a:prstGeom>
          <a:ln>
            <a:noFill/>
          </a:ln>
          <a:effectLst>
            <a:outerShdw blurRad="292100" dist="139700" dir="2700000" algn="tl" rotWithShape="0">
              <a:srgbClr val="333333">
                <a:alpha val="65000"/>
              </a:srgbClr>
            </a:outerShdw>
          </a:effectLst>
        </p:spPr>
      </p:pic>
      <p:pic>
        <p:nvPicPr>
          <p:cNvPr id="10" name="Εικόνα 9" descr="Εικόνα που περιέχει κείμενο, εσωτερικό&#10;&#10;Περιγραφή που δημιουργήθηκε αυτόματα"/>
          <p:cNvPicPr>
            <a:picLocks noChangeAspect="1"/>
          </p:cNvPicPr>
          <p:nvPr/>
        </p:nvPicPr>
        <p:blipFill rotWithShape="1">
          <a:blip r:embed="rId5" cstate="print">
            <a:extLst>
              <a:ext uri="{28A0092B-C50C-407E-A947-70E740481C1C}">
                <a14:useLocalDpi xmlns:a14="http://schemas.microsoft.com/office/drawing/2010/main" val="0"/>
              </a:ext>
            </a:extLst>
          </a:blip>
          <a:srcRect l="-12284" t="9346" b="26080"/>
          <a:stretch/>
        </p:blipFill>
        <p:spPr>
          <a:xfrm>
            <a:off x="-984589" y="2923773"/>
            <a:ext cx="7886329" cy="3401568"/>
          </a:xfrm>
          <a:prstGeom prst="rect">
            <a:avLst/>
          </a:prstGeom>
          <a:ln>
            <a:noFill/>
          </a:ln>
          <a:effectLst>
            <a:outerShdw blurRad="292100" dist="139700" dir="2700000" algn="tl" rotWithShape="0">
              <a:srgbClr val="333333">
                <a:alpha val="65000"/>
              </a:srgbClr>
            </a:outerShdw>
          </a:effectLst>
        </p:spPr>
      </p:pic>
      <p:sp>
        <p:nvSpPr>
          <p:cNvPr id="11" name="Τίτλος 10"/>
          <p:cNvSpPr>
            <a:spLocks noGrp="1"/>
          </p:cNvSpPr>
          <p:nvPr>
            <p:ph type="title"/>
          </p:nvPr>
        </p:nvSpPr>
        <p:spPr>
          <a:xfrm>
            <a:off x="879395" y="3222193"/>
            <a:ext cx="3498979" cy="468478"/>
          </a:xfrm>
        </p:spPr>
        <p:txBody>
          <a:bodyPr vert="horz" lIns="91440" tIns="45720" rIns="91440" bIns="45720" rtlCol="0" anchor="b">
            <a:normAutofit/>
          </a:bodyPr>
          <a:lstStyle/>
          <a:p>
            <a:pPr>
              <a:lnSpc>
                <a:spcPct val="90000"/>
              </a:lnSpc>
            </a:pPr>
            <a:r>
              <a:rPr lang="en-US" sz="2700" dirty="0">
                <a:solidFill>
                  <a:srgbClr val="343B45"/>
                </a:solidFill>
                <a:latin typeface="Roboto" panose="02000000000000000000" pitchFamily="2" charset="0"/>
                <a:ea typeface="+mn-ea"/>
                <a:cs typeface="+mn-cs"/>
              </a:rPr>
              <a:t>Our warehouse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extLst>
              <a:ext uri="{BEBA8EAE-BF5A-486C-A8C5-ECC9F3942E4B}">
                <a14:imgProps xmlns:a14="http://schemas.microsoft.com/office/drawing/2010/main">
                  <a14:imgLayer r:embed="rId3">
                    <a14:imgEffect>
                      <a14:brightnessContrast contrast="-6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descr="εικόνα_Viber_2022-07-21_10-07-56-196"/>
          <p:cNvPicPr>
            <a:picLocks noChangeAspect="1"/>
          </p:cNvPicPr>
          <p:nvPr/>
        </p:nvPicPr>
        <p:blipFill>
          <a:blip r:embed="rId4" cstate="print"/>
          <a:stretch>
            <a:fillRect/>
          </a:stretch>
        </p:blipFill>
        <p:spPr>
          <a:xfrm rot="21012425">
            <a:off x="264773" y="191080"/>
            <a:ext cx="2036257" cy="2179337"/>
          </a:xfrm>
          <a:prstGeom prst="rect">
            <a:avLst/>
          </a:prstGeom>
          <a:ln w="19050">
            <a:solidFill>
              <a:schemeClr val="tx2"/>
            </a:solidFill>
          </a:ln>
          <a:effectLst>
            <a:outerShdw blurRad="50800" dist="38100" algn="l" rotWithShape="0">
              <a:prstClr val="black">
                <a:alpha val="40000"/>
              </a:prstClr>
            </a:outerShdw>
          </a:effectLst>
        </p:spPr>
      </p:pic>
      <p:pic>
        <p:nvPicPr>
          <p:cNvPr id="5" name="Picture 4" descr="IMG-2913b02a24558560fc2e393e648b682b-V"/>
          <p:cNvPicPr>
            <a:picLocks noChangeAspect="1"/>
          </p:cNvPicPr>
          <p:nvPr/>
        </p:nvPicPr>
        <p:blipFill>
          <a:blip r:embed="rId5" cstate="print"/>
          <a:stretch>
            <a:fillRect/>
          </a:stretch>
        </p:blipFill>
        <p:spPr>
          <a:xfrm rot="521447">
            <a:off x="9726730" y="190440"/>
            <a:ext cx="2246594" cy="2278028"/>
          </a:xfrm>
          <a:prstGeom prst="rect">
            <a:avLst/>
          </a:prstGeom>
          <a:ln w="19050">
            <a:solidFill>
              <a:schemeClr val="tx2"/>
            </a:solidFill>
          </a:ln>
          <a:effectLst>
            <a:outerShdw blurRad="50800" dist="38100" algn="l" rotWithShape="0">
              <a:prstClr val="black">
                <a:alpha val="40000"/>
              </a:prstClr>
            </a:outerShdw>
          </a:effectLst>
        </p:spPr>
      </p:pic>
      <p:sp>
        <p:nvSpPr>
          <p:cNvPr id="6" name="Text Box 5"/>
          <p:cNvSpPr txBox="1"/>
          <p:nvPr/>
        </p:nvSpPr>
        <p:spPr>
          <a:xfrm>
            <a:off x="3797807" y="6192582"/>
            <a:ext cx="4218940" cy="630942"/>
          </a:xfrm>
          <a:prstGeom prst="rect">
            <a:avLst/>
          </a:prstGeom>
          <a:noFill/>
        </p:spPr>
        <p:txBody>
          <a:bodyPr wrap="square" rtlCol="0">
            <a:spAutoFit/>
          </a:bodyPr>
          <a:lstStyle/>
          <a:p>
            <a:pPr algn="ctr"/>
            <a:r>
              <a:rPr lang="en-US" altLang="el-GR" sz="3500" dirty="0">
                <a:ln>
                  <a:noFill/>
                </a:ln>
                <a:solidFill>
                  <a:schemeClr val="bg1"/>
                </a:solidFill>
                <a:effectLst/>
                <a:latin typeface="Roboto" panose="02000000000000000000" pitchFamily="2" charset="0"/>
              </a:rPr>
              <a:t>Our </a:t>
            </a:r>
            <a:r>
              <a:rPr lang="el-GR" altLang="el-GR" sz="3500" dirty="0" err="1">
                <a:ln>
                  <a:noFill/>
                </a:ln>
                <a:solidFill>
                  <a:schemeClr val="bg1"/>
                </a:solidFill>
                <a:effectLst/>
                <a:latin typeface="Roboto" panose="02000000000000000000" pitchFamily="2" charset="0"/>
              </a:rPr>
              <a:t>fleet</a:t>
            </a:r>
            <a:endParaRPr lang="en-US" sz="3500" dirty="0">
              <a:solidFill>
                <a:schemeClr val="bg1"/>
              </a:solidFill>
            </a:endParaRPr>
          </a:p>
        </p:txBody>
      </p:sp>
      <p:pic>
        <p:nvPicPr>
          <p:cNvPr id="8" name="Εικόνα 7" descr="Εικόνα που περιέχει κείμενο, φορτηγό, υπαίθριος, αυτοκίνητο&#10;&#10;Περιγραφή που δημιουργήθηκε αυτόματα"/>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74090">
            <a:off x="8916334" y="2520363"/>
            <a:ext cx="2955059" cy="2216294"/>
          </a:xfrm>
          <a:prstGeom prst="rect">
            <a:avLst/>
          </a:prstGeom>
          <a:ln w="19050">
            <a:solidFill>
              <a:schemeClr val="tx2"/>
            </a:solidFill>
          </a:ln>
          <a:effectLst>
            <a:outerShdw blurRad="50800" dist="38100" algn="l" rotWithShape="0">
              <a:prstClr val="black">
                <a:alpha val="40000"/>
              </a:prstClr>
            </a:outerShdw>
          </a:effectLst>
        </p:spPr>
      </p:pic>
      <p:pic>
        <p:nvPicPr>
          <p:cNvPr id="10" name="Εικόνα 9" descr="Εικόνα που περιέχει κείμενο, έδαφος, υπαίθριος, δρόμος&#10;&#10;Περιγραφή που δημιουργήθηκε αυτόματα"/>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580537">
            <a:off x="592412" y="2604811"/>
            <a:ext cx="2524369" cy="1893277"/>
          </a:xfrm>
          <a:prstGeom prst="rect">
            <a:avLst/>
          </a:prstGeom>
          <a:ln w="19050">
            <a:solidFill>
              <a:schemeClr val="tx2"/>
            </a:solidFill>
          </a:ln>
          <a:effectLst>
            <a:outerShdw blurRad="50800" dist="38100" algn="l" rotWithShape="0">
              <a:prstClr val="black">
                <a:alpha val="40000"/>
              </a:prstClr>
            </a:outerShdw>
          </a:effectLst>
        </p:spPr>
      </p:pic>
      <p:pic>
        <p:nvPicPr>
          <p:cNvPr id="14" name="Εικόνα 13" descr="Εικόνα που περιέχει κείμενο, υπαίθριος, ουρανός, μεταφορά&#10;&#10;Περιγραφή που δημιουργήθηκε αυτόματα"/>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650608">
            <a:off x="1216594" y="4621281"/>
            <a:ext cx="2382720" cy="1787040"/>
          </a:xfrm>
          <a:prstGeom prst="rect">
            <a:avLst/>
          </a:prstGeom>
          <a:ln w="19050">
            <a:solidFill>
              <a:schemeClr val="tx2"/>
            </a:solidFill>
          </a:ln>
          <a:effectLst>
            <a:outerShdw blurRad="50800" dist="38100" algn="l" rotWithShape="0">
              <a:prstClr val="black">
                <a:alpha val="40000"/>
              </a:prstClr>
            </a:outerShdw>
          </a:effectLst>
        </p:spPr>
      </p:pic>
      <p:pic>
        <p:nvPicPr>
          <p:cNvPr id="18" name="Εικόνα 17" descr="Εικόνα που περιέχει κείμενο, ουρανός, υπαίθριος, φορτηγό&#10;&#10;Περιγραφή που δημιουργήθηκε αυτόματα"/>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04132">
            <a:off x="8668329" y="4813150"/>
            <a:ext cx="2496655" cy="1872491"/>
          </a:xfrm>
          <a:prstGeom prst="rect">
            <a:avLst/>
          </a:prstGeom>
          <a:ln w="19050">
            <a:solidFill>
              <a:schemeClr val="tx2"/>
            </a:solidFill>
          </a:ln>
          <a:effectLst>
            <a:outerShdw blurRad="50800" dist="38100" algn="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55575" y="320783"/>
            <a:ext cx="11877929"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pPr>
            <a:r>
              <a:rPr kumimoji="0" lang="el-GR" altLang="el-GR" sz="2700" b="0" i="0" u="none" strike="noStrike" cap="none" normalizeH="0" baseline="0" dirty="0">
                <a:ln>
                  <a:noFill/>
                </a:ln>
                <a:solidFill>
                  <a:srgbClr val="343B45"/>
                </a:solidFill>
                <a:effectLst/>
                <a:latin typeface="Roboto" panose="02000000000000000000" pitchFamily="2" charset="0"/>
              </a:rPr>
              <a:t>Cross</a:t>
            </a:r>
            <a:r>
              <a:rPr kumimoji="0" lang="en-US" altLang="el-GR" sz="2700" b="0" i="0" u="none" strike="noStrike" cap="none" normalizeH="0" baseline="0" dirty="0">
                <a:ln>
                  <a:noFill/>
                </a:ln>
                <a:solidFill>
                  <a:srgbClr val="343B45"/>
                </a:solidFill>
                <a:effectLst/>
                <a:latin typeface="Roboto" panose="02000000000000000000" pitchFamily="2" charset="0"/>
              </a:rPr>
              <a:t>-</a:t>
            </a:r>
            <a:r>
              <a:rPr kumimoji="0" lang="el-GR" altLang="el-GR" sz="2700" b="0" i="0" u="none" strike="noStrike" cap="none" normalizeH="0" baseline="0" dirty="0">
                <a:ln>
                  <a:noFill/>
                </a:ln>
                <a:solidFill>
                  <a:srgbClr val="343B45"/>
                </a:solidFill>
                <a:effectLst/>
                <a:latin typeface="Roboto" panose="02000000000000000000" pitchFamily="2" charset="0"/>
              </a:rPr>
              <a:t>Docking</a:t>
            </a:r>
          </a:p>
          <a:p>
            <a:pPr marL="0" marR="0" lvl="0" indent="0" algn="ctr" defTabSz="914400" rtl="0" eaLnBrk="0" fontAlgn="base" latinLnBrk="0" hangingPunct="0">
              <a:lnSpc>
                <a:spcPct val="100000"/>
              </a:lnSpc>
              <a:spcBef>
                <a:spcPct val="0"/>
              </a:spcBef>
              <a:spcAft>
                <a:spcPct val="0"/>
              </a:spcAft>
              <a:buClrTx/>
              <a:buSzTx/>
              <a:buFontTx/>
              <a:buNone/>
            </a:pPr>
            <a:r>
              <a:rPr kumimoji="0" lang="el-GR" altLang="el-GR" sz="1000" b="0" i="0" u="none" strike="noStrike" cap="none" normalizeH="0" baseline="0" dirty="0">
                <a:ln>
                  <a:noFill/>
                </a:ln>
                <a:solidFill>
                  <a:srgbClr val="333333"/>
                </a:solidFill>
                <a:effectLst/>
                <a:latin typeface="Roboto" panose="02000000000000000000" pitchFamily="2" charset="0"/>
              </a:rPr>
              <a:t>  </a:t>
            </a:r>
            <a:r>
              <a:rPr kumimoji="0" lang="el-GR" altLang="el-GR" sz="1900" b="0" i="0" u="none" strike="noStrike" cap="none" normalizeH="0" baseline="0" dirty="0">
                <a:ln>
                  <a:noFill/>
                </a:ln>
                <a:solidFill>
                  <a:srgbClr val="333333"/>
                </a:solidFill>
                <a:effectLst/>
                <a:latin typeface="Roboto" panose="02000000000000000000" pitchFamily="2" charset="0"/>
              </a:rPr>
              <a:t>      </a:t>
            </a:r>
            <a:endParaRPr kumimoji="0" lang="el-GR" altLang="el-GR" sz="800" b="0" i="0" u="none" strike="noStrike" cap="none" normalizeH="0" baseline="0" dirty="0">
              <a:ln>
                <a:noFill/>
              </a:ln>
              <a:solidFill>
                <a:schemeClr val="tx1"/>
              </a:solidFill>
              <a:effectLst/>
            </a:endParaRPr>
          </a:p>
          <a:p>
            <a:pPr marL="0" marR="0" lvl="0" indent="-228600" algn="just" defTabSz="914400" rtl="0" eaLnBrk="0" fontAlgn="base" latinLnBrk="0" hangingPunct="0">
              <a:lnSpc>
                <a:spcPct val="100000"/>
              </a:lnSpc>
              <a:spcBef>
                <a:spcPts val="1000"/>
              </a:spcBef>
              <a:buClrTx/>
              <a:buSzTx/>
              <a:buFontTx/>
              <a:buNone/>
              <a:defRPr/>
            </a:pPr>
            <a:r>
              <a:rPr lang="el-GR" altLang="el-GR" sz="2100" noProof="0" dirty="0">
                <a:ln>
                  <a:noFill/>
                </a:ln>
                <a:solidFill>
                  <a:srgbClr val="202124"/>
                </a:solidFill>
                <a:effectLst/>
                <a:uLnTx/>
                <a:uFillTx/>
                <a:latin typeface="+mj-lt"/>
                <a:cs typeface="+mj-lt"/>
              </a:rPr>
              <a:t>Through an organized transport network and based on specific schedules, we undertake the delivery of our customers' goods in Piraeus &amp; Thessaloniki and its surroundings as well as throughout the rest of Greece.</a:t>
            </a:r>
          </a:p>
          <a:p>
            <a:pPr marL="0" marR="0" lvl="0" indent="-228600" algn="just" defTabSz="914400" rtl="0" eaLnBrk="0" fontAlgn="base" latinLnBrk="0" hangingPunct="0">
              <a:lnSpc>
                <a:spcPct val="100000"/>
              </a:lnSpc>
              <a:spcBef>
                <a:spcPts val="1000"/>
              </a:spcBef>
              <a:buClrTx/>
              <a:buSzTx/>
              <a:buFontTx/>
              <a:buNone/>
              <a:defRPr/>
            </a:pPr>
            <a:r>
              <a:rPr lang="el-GR" altLang="el-GR" sz="2100" noProof="0" dirty="0">
                <a:ln>
                  <a:noFill/>
                </a:ln>
                <a:solidFill>
                  <a:srgbClr val="202124"/>
                </a:solidFill>
                <a:effectLst/>
                <a:uLnTx/>
                <a:uFillTx/>
                <a:latin typeface="+mj-lt"/>
                <a:cs typeface="+mj-lt"/>
              </a:rPr>
              <a:t>We have a wide fleet of vehicles (towed, flatbed, three-axle and small trucks) that carry out daily loadings with the possibility of same-day (cross-docking) deliveries.</a:t>
            </a:r>
          </a:p>
          <a:p>
            <a:pPr marL="0" marR="0" lvl="0" indent="-228600" algn="just" defTabSz="914400" rtl="0" eaLnBrk="0" fontAlgn="base" latinLnBrk="0" hangingPunct="0">
              <a:lnSpc>
                <a:spcPct val="100000"/>
              </a:lnSpc>
              <a:spcBef>
                <a:spcPts val="1000"/>
              </a:spcBef>
              <a:buClrTx/>
              <a:buSzTx/>
              <a:buFontTx/>
              <a:buNone/>
              <a:defRPr/>
            </a:pPr>
            <a:r>
              <a:rPr lang="el-GR" altLang="el-GR" sz="2100" noProof="0" dirty="0">
                <a:ln>
                  <a:noFill/>
                </a:ln>
                <a:solidFill>
                  <a:srgbClr val="202124"/>
                </a:solidFill>
                <a:effectLst/>
                <a:uLnTx/>
                <a:uFillTx/>
                <a:latin typeface="+mj-lt"/>
                <a:cs typeface="+mj-lt"/>
              </a:rPr>
              <a:t>The application of the cross-docking system significantly simplifies the supply chain since it reduces storage times with the main goal of Shipping</a:t>
            </a:r>
            <a:r>
              <a:rPr lang="en-US" altLang="el-GR" sz="2100" noProof="0" dirty="0">
                <a:ln>
                  <a:noFill/>
                </a:ln>
                <a:solidFill>
                  <a:srgbClr val="202124"/>
                </a:solidFill>
                <a:effectLst/>
                <a:uLnTx/>
                <a:uFillTx/>
                <a:latin typeface="+mj-lt"/>
                <a:cs typeface="+mj-lt"/>
              </a:rPr>
              <a:t>,</a:t>
            </a:r>
            <a:r>
              <a:rPr lang="el-GR" altLang="el-GR" sz="2100" dirty="0">
                <a:solidFill>
                  <a:srgbClr val="202124"/>
                </a:solidFill>
                <a:latin typeface="+mj-lt"/>
                <a:cs typeface="+mj-lt"/>
              </a:rPr>
              <a:t> </a:t>
            </a:r>
            <a:r>
              <a:rPr lang="en-US" altLang="el-GR" sz="2100" dirty="0">
                <a:solidFill>
                  <a:srgbClr val="202124"/>
                </a:solidFill>
                <a:latin typeface="+mj-lt"/>
                <a:cs typeface="+mj-lt"/>
              </a:rPr>
              <a:t>which is </a:t>
            </a:r>
            <a:r>
              <a:rPr lang="el-GR" altLang="el-GR" sz="2100" noProof="0" dirty="0">
                <a:ln>
                  <a:noFill/>
                </a:ln>
                <a:solidFill>
                  <a:srgbClr val="202124"/>
                </a:solidFill>
                <a:effectLst/>
                <a:uLnTx/>
                <a:uFillTx/>
                <a:latin typeface="+mj-lt"/>
                <a:cs typeface="+mj-lt"/>
              </a:rPr>
              <a:t>the products</a:t>
            </a:r>
            <a:r>
              <a:rPr lang="en-US" altLang="el-GR" sz="2100" noProof="0" dirty="0">
                <a:ln>
                  <a:noFill/>
                </a:ln>
                <a:solidFill>
                  <a:srgbClr val="202124"/>
                </a:solidFill>
                <a:effectLst/>
                <a:uLnTx/>
                <a:uFillTx/>
                <a:latin typeface="+mj-lt"/>
                <a:cs typeface="+mj-lt"/>
              </a:rPr>
              <a:t> to be delivered</a:t>
            </a:r>
            <a:r>
              <a:rPr lang="el-GR" altLang="el-GR" sz="2100" noProof="0" dirty="0">
                <a:ln>
                  <a:noFill/>
                </a:ln>
                <a:solidFill>
                  <a:srgbClr val="202124"/>
                </a:solidFill>
                <a:effectLst/>
                <a:uLnTx/>
                <a:uFillTx/>
                <a:latin typeface="+mj-lt"/>
                <a:cs typeface="+mj-lt"/>
              </a:rPr>
              <a:t> on the same day of their receipt.</a:t>
            </a:r>
            <a:endParaRPr lang="el-GR" altLang="el-GR" sz="2100" dirty="0">
              <a:solidFill>
                <a:srgbClr val="202124"/>
              </a:solidFill>
              <a:latin typeface="inherit"/>
            </a:endParaRPr>
          </a:p>
        </p:txBody>
      </p:sp>
      <p:sp>
        <p:nvSpPr>
          <p:cNvPr id="5" name="AutoShape 2"/>
          <p:cNvSpPr>
            <a:spLocks noChangeAspect="1" noChangeArrowheads="1"/>
          </p:cNvSpPr>
          <p:nvPr/>
        </p:nvSpPr>
        <p:spPr bwMode="auto">
          <a:xfrm>
            <a:off x="-149225" y="-396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l-GR"/>
          </a:p>
        </p:txBody>
      </p:sp>
      <p:pic>
        <p:nvPicPr>
          <p:cNvPr id="2" name="Picture 1" descr="IMG-6c011125b49792ee6b755b68e6a0496a-V"/>
          <p:cNvPicPr>
            <a:picLocks noChangeAspect="1"/>
          </p:cNvPicPr>
          <p:nvPr/>
        </p:nvPicPr>
        <p:blipFill>
          <a:blip r:embed="rId2" cstate="print"/>
          <a:stretch>
            <a:fillRect/>
          </a:stretch>
        </p:blipFill>
        <p:spPr>
          <a:xfrm rot="20777467">
            <a:off x="704528" y="3721442"/>
            <a:ext cx="2752217" cy="2364488"/>
          </a:xfrm>
          <a:prstGeom prst="rect">
            <a:avLst/>
          </a:prstGeom>
          <a:ln w="19050">
            <a:solidFill>
              <a:schemeClr val="tx1">
                <a:lumMod val="50000"/>
                <a:lumOff val="50000"/>
              </a:schemeClr>
            </a:solidFill>
          </a:ln>
          <a:effectLst>
            <a:glow rad="101600">
              <a:schemeClr val="tx1">
                <a:lumMod val="50000"/>
                <a:lumOff val="50000"/>
                <a:alpha val="60000"/>
              </a:schemeClr>
            </a:glow>
          </a:effectLst>
        </p:spPr>
      </p:pic>
      <p:pic>
        <p:nvPicPr>
          <p:cNvPr id="8" name="Picture 7" descr="IMG-736e6fbb023c0c16faff2cafe500f572-V"/>
          <p:cNvPicPr>
            <a:picLocks noChangeAspect="1"/>
          </p:cNvPicPr>
          <p:nvPr/>
        </p:nvPicPr>
        <p:blipFill>
          <a:blip r:embed="rId3" cstate="print"/>
          <a:stretch>
            <a:fillRect/>
          </a:stretch>
        </p:blipFill>
        <p:spPr>
          <a:xfrm rot="853380">
            <a:off x="8113396" y="4012762"/>
            <a:ext cx="3249295" cy="2158365"/>
          </a:xfrm>
          <a:prstGeom prst="rect">
            <a:avLst/>
          </a:prstGeom>
          <a:ln w="19050">
            <a:solidFill>
              <a:schemeClr val="tx1">
                <a:lumMod val="50000"/>
                <a:lumOff val="50000"/>
              </a:schemeClr>
            </a:solidFill>
          </a:ln>
          <a:effectLst>
            <a:glow rad="101600">
              <a:schemeClr val="tx1">
                <a:lumMod val="50000"/>
                <a:lumOff val="50000"/>
                <a:alpha val="60000"/>
              </a:schemeClr>
            </a:glo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DSC04129"/>
          <p:cNvPicPr>
            <a:picLocks noChangeAspect="1"/>
          </p:cNvPicPr>
          <p:nvPr/>
        </p:nvPicPr>
        <p:blipFill rotWithShape="1">
          <a:blip r:embed="rId2" cstate="print"/>
          <a:srcRect l="22175" r="20263"/>
          <a:stretch>
            <a:fillRect/>
          </a:stretch>
        </p:blipFill>
        <p:spPr>
          <a:xfrm>
            <a:off x="5962909" y="39948"/>
            <a:ext cx="3003103" cy="3912881"/>
          </a:xfrm>
          <a:prstGeom prst="rect">
            <a:avLst/>
          </a:prstGeom>
          <a:ln w="19050">
            <a:solidFill>
              <a:schemeClr val="tx2"/>
            </a:solidFill>
          </a:ln>
          <a:effectLst>
            <a:outerShdw blurRad="50800" dist="38100" dir="18900000" algn="bl" rotWithShape="0">
              <a:prstClr val="black">
                <a:alpha val="40000"/>
              </a:prstClr>
            </a:outerShdw>
          </a:effectLst>
        </p:spPr>
      </p:pic>
      <p:pic>
        <p:nvPicPr>
          <p:cNvPr id="5" name="Picture 4" descr="DSC03941"/>
          <p:cNvPicPr>
            <a:picLocks noChangeAspect="1"/>
          </p:cNvPicPr>
          <p:nvPr/>
        </p:nvPicPr>
        <p:blipFill rotWithShape="1">
          <a:blip r:embed="rId3" cstate="print"/>
          <a:srcRect t="1720" r="3" b="3"/>
          <a:stretch>
            <a:fillRect/>
          </a:stretch>
        </p:blipFill>
        <p:spPr>
          <a:xfrm>
            <a:off x="9143146" y="82293"/>
            <a:ext cx="3016307" cy="2223328"/>
          </a:xfrm>
          <a:prstGeom prst="rect">
            <a:avLst/>
          </a:prstGeom>
          <a:ln w="19050">
            <a:solidFill>
              <a:schemeClr val="tx2"/>
            </a:solidFill>
          </a:ln>
          <a:effectLst>
            <a:outerShdw blurRad="50800" dist="38100" dir="18900000" algn="bl" rotWithShape="0">
              <a:prstClr val="black">
                <a:alpha val="40000"/>
              </a:prstClr>
            </a:outerShdw>
          </a:effectLst>
        </p:spPr>
      </p:pic>
      <p:pic>
        <p:nvPicPr>
          <p:cNvPr id="2" name="Picture 1" descr="DSC05374"/>
          <p:cNvPicPr>
            <a:picLocks noChangeAspect="1"/>
          </p:cNvPicPr>
          <p:nvPr/>
        </p:nvPicPr>
        <p:blipFill rotWithShape="1">
          <a:blip r:embed="rId4" cstate="print"/>
          <a:srcRect r="18922"/>
          <a:stretch>
            <a:fillRect/>
          </a:stretch>
        </p:blipFill>
        <p:spPr>
          <a:xfrm>
            <a:off x="5962889" y="4003132"/>
            <a:ext cx="3003123" cy="2778013"/>
          </a:xfrm>
          <a:prstGeom prst="rect">
            <a:avLst/>
          </a:prstGeom>
          <a:ln w="19050">
            <a:solidFill>
              <a:schemeClr val="tx2"/>
            </a:solidFill>
          </a:ln>
          <a:effectLst>
            <a:outerShdw blurRad="50800" dist="38100" dir="18900000" algn="bl" rotWithShape="0">
              <a:prstClr val="black">
                <a:alpha val="40000"/>
              </a:prstClr>
            </a:outerShdw>
          </a:effectLst>
        </p:spPr>
      </p:pic>
      <p:pic>
        <p:nvPicPr>
          <p:cNvPr id="4" name="Picture 3" descr="DSC07514"/>
          <p:cNvPicPr>
            <a:picLocks noChangeAspect="1"/>
          </p:cNvPicPr>
          <p:nvPr/>
        </p:nvPicPr>
        <p:blipFill rotWithShape="1">
          <a:blip r:embed="rId5" cstate="print"/>
          <a:srcRect r="3" b="9149"/>
          <a:stretch>
            <a:fillRect/>
          </a:stretch>
        </p:blipFill>
        <p:spPr>
          <a:xfrm>
            <a:off x="9143146" y="2395047"/>
            <a:ext cx="3016307" cy="2055326"/>
          </a:xfrm>
          <a:prstGeom prst="rect">
            <a:avLst/>
          </a:prstGeom>
          <a:ln w="19050">
            <a:solidFill>
              <a:schemeClr val="tx2"/>
            </a:solidFill>
          </a:ln>
          <a:effectLst>
            <a:outerShdw blurRad="50800" dist="38100" dir="18900000" algn="bl" rotWithShape="0">
              <a:prstClr val="black">
                <a:alpha val="40000"/>
              </a:prstClr>
            </a:outerShdw>
          </a:effectLst>
        </p:spPr>
      </p:pic>
      <p:pic>
        <p:nvPicPr>
          <p:cNvPr id="3" name="Picture 2" descr="DSC07515"/>
          <p:cNvPicPr>
            <a:picLocks noChangeAspect="1"/>
          </p:cNvPicPr>
          <p:nvPr/>
        </p:nvPicPr>
        <p:blipFill rotWithShape="1">
          <a:blip r:embed="rId6" cstate="print"/>
          <a:srcRect r="3" b="1482"/>
          <a:stretch>
            <a:fillRect/>
          </a:stretch>
        </p:blipFill>
        <p:spPr>
          <a:xfrm>
            <a:off x="9143145" y="4552380"/>
            <a:ext cx="3016307" cy="2228765"/>
          </a:xfrm>
          <a:prstGeom prst="rect">
            <a:avLst/>
          </a:prstGeom>
          <a:ln w="19050">
            <a:solidFill>
              <a:schemeClr val="tx2"/>
            </a:solidFill>
          </a:ln>
          <a:effectLst>
            <a:outerShdw blurRad="50800" dist="38100" dir="18900000" algn="bl" rotWithShape="0">
              <a:prstClr val="black">
                <a:alpha val="40000"/>
              </a:prstClr>
            </a:outerShdw>
          </a:effectLst>
        </p:spPr>
      </p:pic>
      <p:sp>
        <p:nvSpPr>
          <p:cNvPr id="15" name="Τίτλος 14"/>
          <p:cNvSpPr>
            <a:spLocks noGrp="1"/>
          </p:cNvSpPr>
          <p:nvPr>
            <p:ph type="title"/>
          </p:nvPr>
        </p:nvSpPr>
        <p:spPr>
          <a:xfrm>
            <a:off x="888632" y="2654326"/>
            <a:ext cx="3501196" cy="1642371"/>
          </a:xfrm>
        </p:spPr>
        <p:txBody>
          <a:bodyPr>
            <a:normAutofit fontScale="90000"/>
          </a:bodyPr>
          <a:lstStyle/>
          <a:p>
            <a:br>
              <a:rPr lang="en-US" sz="4000" dirty="0">
                <a:solidFill>
                  <a:srgbClr val="343B45"/>
                </a:solidFill>
                <a:latin typeface="Roboto" panose="02000000000000000000" pitchFamily="2" charset="0"/>
                <a:ea typeface="+mn-ea"/>
                <a:cs typeface="+mn-cs"/>
              </a:rPr>
            </a:br>
            <a:r>
              <a:rPr lang="en-US" sz="2700" dirty="0">
                <a:solidFill>
                  <a:srgbClr val="343B45"/>
                </a:solidFill>
                <a:latin typeface="Roboto" panose="02000000000000000000" pitchFamily="2" charset="0"/>
                <a:ea typeface="+mn-ea"/>
                <a:cs typeface="+mn-cs"/>
              </a:rPr>
              <a:t>Collection &amp; packaging</a:t>
            </a:r>
            <a:br>
              <a:rPr lang="el-GR" sz="4000" dirty="0">
                <a:solidFill>
                  <a:srgbClr val="343B45"/>
                </a:solidFill>
                <a:latin typeface="Roboto" panose="02000000000000000000" pitchFamily="2" charset="0"/>
                <a:ea typeface="+mn-ea"/>
                <a:cs typeface="+mn-cs"/>
              </a:rPr>
            </a:br>
            <a:endParaRPr lang="el-G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8365" y="2350135"/>
            <a:ext cx="3500755" cy="2386457"/>
          </a:xfrm>
        </p:spPr>
        <p:txBody>
          <a:bodyPr>
            <a:normAutofit/>
          </a:bodyPr>
          <a:lstStyle/>
          <a:p>
            <a:br>
              <a:rPr lang="en-US" sz="2700" dirty="0">
                <a:solidFill>
                  <a:srgbClr val="343B45"/>
                </a:solidFill>
                <a:latin typeface="Roboto" panose="02000000000000000000" pitchFamily="2" charset="0"/>
                <a:ea typeface="+mn-ea"/>
                <a:cs typeface="+mn-cs"/>
                <a:sym typeface="+mn-ea"/>
              </a:rPr>
            </a:br>
            <a:r>
              <a:rPr lang="en-US" sz="2700" dirty="0">
                <a:solidFill>
                  <a:srgbClr val="343B45"/>
                </a:solidFill>
                <a:latin typeface="Roboto" panose="02000000000000000000" pitchFamily="2" charset="0"/>
                <a:ea typeface="+mn-ea"/>
                <a:cs typeface="+mn-cs"/>
                <a:sym typeface="+mn-ea"/>
              </a:rPr>
              <a:t>Delivery on Board</a:t>
            </a:r>
            <a:br>
              <a:rPr lang="el-GR" dirty="0">
                <a:solidFill>
                  <a:srgbClr val="343B45"/>
                </a:solidFill>
                <a:latin typeface="Roboto" panose="02000000000000000000" pitchFamily="2" charset="0"/>
              </a:rPr>
            </a:br>
            <a:endParaRPr lang="en-US" dirty="0"/>
          </a:p>
        </p:txBody>
      </p:sp>
      <p:sp>
        <p:nvSpPr>
          <p:cNvPr id="3" name="TextBox 2"/>
          <p:cNvSpPr txBox="1"/>
          <p:nvPr/>
        </p:nvSpPr>
        <p:spPr>
          <a:xfrm>
            <a:off x="4980940" y="1024255"/>
            <a:ext cx="6891020" cy="5189855"/>
          </a:xfrm>
          <a:prstGeom prst="rect">
            <a:avLst/>
          </a:prstGeom>
          <a:noFill/>
        </p:spPr>
        <p:txBody>
          <a:bodyPr wrap="square">
            <a:spAutoFit/>
          </a:bodyPr>
          <a:lstStyle/>
          <a:p>
            <a:pPr marL="0" marR="0" lvl="0" indent="-228600" algn="just" defTabSz="914400" rtl="0" eaLnBrk="0" fontAlgn="base" latinLnBrk="0" hangingPunct="0">
              <a:lnSpc>
                <a:spcPct val="100000"/>
              </a:lnSpc>
              <a:spcBef>
                <a:spcPts val="1000"/>
              </a:spcBef>
              <a:buClrTx/>
              <a:buSzTx/>
              <a:buFontTx/>
              <a:buNone/>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With excellent knowledge of this forwarding complex and time-sensitive service, we can deliver your valuable orders to your ship by providing the most cost-effective solutions from the collection point or consolidation point and on-board delivery. For parcels unloaded at the port of Piraeus from another vessel, as well.</a:t>
            </a:r>
          </a:p>
          <a:p>
            <a:pPr marL="0" marR="0" lvl="0" indent="-228600" algn="just" defTabSz="914400" rtl="0" eaLnBrk="0" fontAlgn="base" latinLnBrk="0" hangingPunct="0">
              <a:lnSpc>
                <a:spcPct val="100000"/>
              </a:lnSpc>
              <a:spcBef>
                <a:spcPts val="1000"/>
              </a:spcBef>
              <a:buClrTx/>
              <a:buSzTx/>
              <a:buFontTx/>
              <a:buNone/>
              <a:defRPr/>
            </a:pPr>
            <a:endParaRPr kumimoji="0" lang="el-GR" altLang="el-GR" sz="2100" b="0" i="0" u="none" strike="noStrike" kern="1200" cap="none" spc="0" normalizeH="0" baseline="0" noProof="0" dirty="0">
              <a:ln>
                <a:noFill/>
              </a:ln>
              <a:solidFill>
                <a:srgbClr val="202124"/>
              </a:solidFill>
              <a:effectLst/>
              <a:uLnTx/>
              <a:uFillTx/>
              <a:latin typeface="+mj-lt"/>
              <a:ea typeface="+mn-ea"/>
              <a:cs typeface="+mj-lt"/>
            </a:endParaRP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Control of ship movement</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Collection &amp; storage of domestic goods</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Handling inbound cargo with a transit permit</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Ship movement and cargo status report</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Transport and delivery work by sea</a:t>
            </a:r>
          </a:p>
          <a:p>
            <a:pPr marL="114300" marR="0" lvl="0" indent="-342900" algn="just" defTabSz="914400" rtl="0" eaLnBrk="0" fontAlgn="base" latinLnBrk="0" hangingPunct="0">
              <a:lnSpc>
                <a:spcPct val="100000"/>
              </a:lnSpc>
              <a:spcBef>
                <a:spcPts val="1000"/>
              </a:spcBef>
              <a:buClrTx/>
              <a:buSzTx/>
              <a:buFont typeface="Wingdings" panose="05000000000000000000" pitchFamily="2" charset="2"/>
              <a:buChar char="ü"/>
              <a:defRPr/>
            </a:pPr>
            <a:r>
              <a:rPr kumimoji="0" lang="el-GR" altLang="el-GR" sz="2100" b="0" i="0" u="none" strike="noStrike" kern="1200" cap="none" spc="0" normalizeH="0" baseline="0" noProof="0" dirty="0">
                <a:ln>
                  <a:noFill/>
                </a:ln>
                <a:solidFill>
                  <a:srgbClr val="202124"/>
                </a:solidFill>
                <a:effectLst/>
                <a:uLnTx/>
                <a:uFillTx/>
                <a:latin typeface="+mj-lt"/>
                <a:ea typeface="+mn-ea"/>
                <a:cs typeface="+mj-lt"/>
              </a:rPr>
              <a:t>Arrangement of special equipment on request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G-502b2a49d3c258e6a545f4b041db29ff-V"/>
          <p:cNvPicPr>
            <a:picLocks noChangeAspect="1"/>
          </p:cNvPicPr>
          <p:nvPr/>
        </p:nvPicPr>
        <p:blipFill rotWithShape="1">
          <a:blip r:embed="rId2" cstate="print"/>
          <a:srcRect t="16290" r="-2" b="13287"/>
          <a:stretch>
            <a:fillRect/>
          </a:stretch>
        </p:blipFill>
        <p:spPr>
          <a:xfrm>
            <a:off x="4166505" y="10"/>
            <a:ext cx="4444096" cy="3067040"/>
          </a:xfrm>
          <a:prstGeom prst="rect">
            <a:avLst/>
          </a:prstGeom>
        </p:spPr>
      </p:pic>
      <p:pic>
        <p:nvPicPr>
          <p:cNvPr id="5" name="Picture 4" descr="IMG-321a31a145bbbf579d8c03889493429c-V"/>
          <p:cNvPicPr>
            <a:picLocks noChangeAspect="1"/>
          </p:cNvPicPr>
          <p:nvPr/>
        </p:nvPicPr>
        <p:blipFill rotWithShape="1">
          <a:blip r:embed="rId3" cstate="print"/>
          <a:srcRect t="35044" r="2" b="23583"/>
          <a:stretch>
            <a:fillRect/>
          </a:stretch>
        </p:blipFill>
        <p:spPr>
          <a:xfrm>
            <a:off x="-1" y="3790950"/>
            <a:ext cx="8305800" cy="3067051"/>
          </a:xfrm>
          <a:prstGeom prst="rect">
            <a:avLst/>
          </a:prstGeom>
        </p:spPr>
      </p:pic>
      <p:sp>
        <p:nvSpPr>
          <p:cNvPr id="22" name="Freeform: Shape 11"/>
          <p:cNvSpPr>
            <a:spLocks noGrp="1" noRot="1" noChangeAspect="1" noMove="1" noResize="1" noEditPoints="1" noAdjustHandles="1" noChangeArrowheads="1" noChangeShapeType="1" noTextEdit="1"/>
          </p:cNvSpPr>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MG-371c1884a348a06003e383e44a521b80-V"/>
          <p:cNvPicPr>
            <a:picLocks noChangeAspect="1"/>
          </p:cNvPicPr>
          <p:nvPr/>
        </p:nvPicPr>
        <p:blipFill rotWithShape="1">
          <a:blip r:embed="rId4" cstate="print"/>
          <a:srcRect r="6967" b="1"/>
          <a:stretch>
            <a:fillRect/>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sp>
        <p:nvSpPr>
          <p:cNvPr id="23" name="Freeform: Shape 13"/>
          <p:cNvSpPr>
            <a:spLocks noGrp="1" noRot="1" noChangeAspect="1" noMove="1" noResize="1" noEditPoints="1" noAdjustHandles="1" noChangeArrowheads="1" noChangeShapeType="1" noTextEdit="1"/>
          </p:cNvSpPr>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IMG_20200921_131621"/>
          <p:cNvPicPr>
            <a:picLocks noChangeAspect="1"/>
          </p:cNvPicPr>
          <p:nvPr/>
        </p:nvPicPr>
        <p:blipFill rotWithShape="1">
          <a:blip r:embed="rId5" cstate="print"/>
          <a:srcRect r="2" b="2171"/>
          <a:stretch>
            <a:fillRect/>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sp>
        <p:nvSpPr>
          <p:cNvPr id="24" name="Oval 15"/>
          <p:cNvSpPr>
            <a:spLocks noGrp="1" noRot="1" noChangeAspect="1" noMove="1" noResize="1" noEditPoints="1" noAdjustHandles="1" noChangeArrowheads="1" noChangeShapeType="1" noTextEdit="1"/>
          </p:cNvSpPr>
          <p:nvPr/>
        </p:nvSpPr>
        <p:spPr>
          <a:xfrm>
            <a:off x="3150534" y="1716727"/>
            <a:ext cx="4572000" cy="45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IMG_20210201_204348"/>
          <p:cNvPicPr>
            <a:picLocks noChangeAspect="1"/>
          </p:cNvPicPr>
          <p:nvPr/>
        </p:nvPicPr>
        <p:blipFill rotWithShape="1">
          <a:blip r:embed="rId6" cstate="print"/>
          <a:srcRect r="-2" b="-2"/>
          <a:stretch>
            <a:fillRect/>
          </a:stretch>
        </p:blipFill>
        <p:spPr>
          <a:xfrm>
            <a:off x="3287694" y="1853886"/>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sp>
        <p:nvSpPr>
          <p:cNvPr id="25" name="Freeform: Shape 17"/>
          <p:cNvSpPr>
            <a:spLocks noGrp="1" noRot="1" noChangeAspect="1" noMove="1" noResize="1" noEditPoints="1" noAdjustHandles="1" noChangeArrowheads="1" noChangeShapeType="1" noTextEdit="1"/>
          </p:cNvSpPr>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2" name="Picture 1" descr="IMG_20210201_203948"/>
          <p:cNvPicPr>
            <a:picLocks noChangeAspect="1"/>
          </p:cNvPicPr>
          <p:nvPr/>
        </p:nvPicPr>
        <p:blipFill rotWithShape="1">
          <a:blip r:embed="rId7" cstate="print"/>
          <a:srcRect t="21767" r="-3" b="-3"/>
          <a:stretch>
            <a:fillRect/>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7362825" y="4458335"/>
            <a:ext cx="4096385" cy="1898650"/>
          </a:xfrm>
          <a:prstGeom prst="rect">
            <a:avLst/>
          </a:prstGeom>
        </p:spPr>
      </p:pic>
      <p:sp>
        <p:nvSpPr>
          <p:cNvPr id="3" name="Text Box 2"/>
          <p:cNvSpPr txBox="1"/>
          <p:nvPr/>
        </p:nvSpPr>
        <p:spPr>
          <a:xfrm>
            <a:off x="133985" y="222885"/>
            <a:ext cx="10065385" cy="3646170"/>
          </a:xfrm>
          <a:prstGeom prst="rect">
            <a:avLst/>
          </a:prstGeom>
          <a:noFill/>
        </p:spPr>
        <p:txBody>
          <a:bodyPr wrap="square" rtlCol="0">
            <a:spAutoFit/>
          </a:bodyPr>
          <a:lstStyle/>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MITROPO</a:t>
            </a:r>
            <a:r>
              <a:rPr lang="en-US" altLang="el-GR" sz="2100" noProof="0" dirty="0">
                <a:ln>
                  <a:noFill/>
                </a:ln>
                <a:solidFill>
                  <a:srgbClr val="202124"/>
                </a:solidFill>
                <a:effectLst/>
                <a:uLnTx/>
                <a:uFillTx/>
                <a:latin typeface="+mj-lt"/>
                <a:cs typeface="+mj-lt"/>
              </a:rPr>
              <a:t>Y</a:t>
            </a:r>
            <a:r>
              <a:rPr lang="el-GR" altLang="el-GR" sz="2100" noProof="0" dirty="0">
                <a:ln>
                  <a:noFill/>
                </a:ln>
                <a:solidFill>
                  <a:srgbClr val="202124"/>
                </a:solidFill>
                <a:effectLst/>
                <a:uLnTx/>
                <a:uFillTx/>
                <a:latin typeface="+mj-lt"/>
                <a:cs typeface="+mj-lt"/>
              </a:rPr>
              <a:t>LOS TH. IOANNIS</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EAGLE COURIER</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Certificate No.: GR003251 Issue date: 17-10-2022</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Certification / Recertification cycle start date: 17-10-2022</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Expiry date of previous cycle: NA</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16-10-2025</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17-10-2022</a:t>
            </a: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20, Kastoros str., GR 18540 Pireaus, Greece</a:t>
            </a:r>
          </a:p>
          <a:p>
            <a:pPr algn="just" defTabSz="914400" eaLnBrk="0" fontAlgn="base" hangingPunct="0">
              <a:buClrTx/>
              <a:buSzTx/>
              <a:buFontTx/>
              <a:defRPr/>
            </a:pPr>
            <a:endParaRPr lang="el-GR" altLang="el-GR" sz="2100" noProof="0" dirty="0">
              <a:ln>
                <a:noFill/>
              </a:ln>
              <a:solidFill>
                <a:srgbClr val="202124"/>
              </a:solidFill>
              <a:effectLst/>
              <a:uLnTx/>
              <a:uFillTx/>
              <a:latin typeface="+mj-lt"/>
              <a:cs typeface="+mj-lt"/>
            </a:endParaRPr>
          </a:p>
          <a:p>
            <a:pPr algn="just" defTabSz="914400" eaLnBrk="0" fontAlgn="base" hangingPunct="0">
              <a:buClrTx/>
              <a:buSzTx/>
              <a:buFontTx/>
              <a:defRPr/>
            </a:pPr>
            <a:endParaRPr lang="el-GR" altLang="el-GR" sz="2100" noProof="0" dirty="0">
              <a:ln>
                <a:noFill/>
              </a:ln>
              <a:solidFill>
                <a:srgbClr val="202124"/>
              </a:solidFill>
              <a:effectLst/>
              <a:uLnTx/>
              <a:uFillTx/>
              <a:latin typeface="+mj-lt"/>
              <a:cs typeface="+mj-lt"/>
            </a:endParaRPr>
          </a:p>
          <a:p>
            <a:pPr algn="just" defTabSz="914400" eaLnBrk="0" fontAlgn="base" hangingPunct="0">
              <a:buClrTx/>
              <a:buSzTx/>
              <a:buFontTx/>
              <a:defRPr/>
            </a:pPr>
            <a:r>
              <a:rPr lang="el-GR" altLang="el-GR" sz="2100" noProof="0" dirty="0">
                <a:ln>
                  <a:noFill/>
                </a:ln>
                <a:solidFill>
                  <a:srgbClr val="202124"/>
                </a:solidFill>
                <a:effectLst/>
                <a:uLnTx/>
                <a:uFillTx/>
                <a:latin typeface="+mj-lt"/>
                <a:cs typeface="+mj-lt"/>
              </a:rPr>
              <a:t>Freight road transportation. Freight cross</a:t>
            </a:r>
            <a:r>
              <a:rPr lang="en-US" altLang="el-GR" sz="2100" noProof="0" dirty="0">
                <a:ln>
                  <a:noFill/>
                </a:ln>
                <a:solidFill>
                  <a:srgbClr val="202124"/>
                </a:solidFill>
                <a:effectLst/>
                <a:uLnTx/>
                <a:uFillTx/>
                <a:latin typeface="+mj-lt"/>
                <a:cs typeface="+mj-lt"/>
              </a:rPr>
              <a:t>-</a:t>
            </a:r>
            <a:r>
              <a:rPr lang="el-GR" altLang="el-GR" sz="2100" noProof="0" dirty="0">
                <a:ln>
                  <a:noFill/>
                </a:ln>
                <a:solidFill>
                  <a:srgbClr val="202124"/>
                </a:solidFill>
                <a:effectLst/>
                <a:uLnTx/>
                <a:uFillTx/>
                <a:latin typeface="+mj-lt"/>
                <a:cs typeface="+mj-lt"/>
              </a:rPr>
              <a:t>docking and repackaging. Courier</a:t>
            </a:r>
            <a:r>
              <a:rPr lang="en-US" altLang="el-GR" sz="2100" noProof="0" dirty="0">
                <a:ln>
                  <a:noFill/>
                </a:ln>
                <a:solidFill>
                  <a:srgbClr val="202124"/>
                </a:solidFill>
                <a:effectLst/>
                <a:uLnTx/>
                <a:uFillTx/>
                <a:latin typeface="+mj-lt"/>
                <a:cs typeface="+mj-lt"/>
              </a:rPr>
              <a:t> services.</a:t>
            </a:r>
            <a:r>
              <a:rPr lang="en-US" dirty="0">
                <a:latin typeface="+mj-lt"/>
                <a:cs typeface="+mj-lt"/>
              </a:rPr>
              <a:t> </a:t>
            </a:r>
          </a:p>
        </p:txBody>
      </p:sp>
    </p:spTree>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315</TotalTime>
  <Words>380</Words>
  <Application>Microsoft Office PowerPoint</Application>
  <PresentationFormat>Ευρεία οθόνη</PresentationFormat>
  <Paragraphs>37</Paragraphs>
  <Slides>10</Slides>
  <Notes>1</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10</vt:i4>
      </vt:variant>
    </vt:vector>
  </HeadingPairs>
  <TitlesOfParts>
    <vt:vector size="18" baseType="lpstr">
      <vt:lpstr>Arial</vt:lpstr>
      <vt:lpstr>Calibri</vt:lpstr>
      <vt:lpstr>Calibri Light</vt:lpstr>
      <vt:lpstr>inherit</vt:lpstr>
      <vt:lpstr>Roboto</vt:lpstr>
      <vt:lpstr>Rockwell</vt:lpstr>
      <vt:lpstr>Wingdings</vt:lpstr>
      <vt:lpstr>Atlas</vt:lpstr>
      <vt:lpstr>Παρουσίαση του PowerPoint</vt:lpstr>
      <vt:lpstr>Ground Freight Services include: Truckload Services – Domestic border </vt:lpstr>
      <vt:lpstr>Our warehouse</vt:lpstr>
      <vt:lpstr>Παρουσίαση του PowerPoint</vt:lpstr>
      <vt:lpstr>Παρουσίαση του PowerPoint</vt:lpstr>
      <vt:lpstr> Collection &amp; packaging </vt:lpstr>
      <vt:lpstr> Delivery on Board </vt:lpstr>
      <vt:lpstr>Παρουσίαση του PowerPoint</vt:lpstr>
      <vt:lpstr>Παρουσίαση του PowerPoint</vt:lpstr>
      <vt:lpstr>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Preka</dc:creator>
  <cp:lastModifiedBy>Theofanis Bakloris</cp:lastModifiedBy>
  <cp:revision>17</cp:revision>
  <dcterms:created xsi:type="dcterms:W3CDTF">2022-05-19T13:02:00Z</dcterms:created>
  <dcterms:modified xsi:type="dcterms:W3CDTF">2023-05-09T13:58:31Z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B03616CBDA6D4FDC9611B3F177099E0E</vt:lpwstr>
  </property>
  <property fmtid="{D5CDD505-2E9C-101B-9397-08002B2CF9AE}" pid="3" name="KSOProductBuildVer">
    <vt:lpwstr>1033-11.2.0.11380</vt:lpwstr>
  </property>
</Properties>
</file>